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845" r:id="rId3"/>
    <p:sldId id="263" r:id="rId4"/>
    <p:sldId id="846" r:id="rId5"/>
    <p:sldId id="847" r:id="rId6"/>
    <p:sldId id="851" r:id="rId7"/>
    <p:sldId id="852" r:id="rId8"/>
    <p:sldId id="853" r:id="rId9"/>
    <p:sldId id="854" r:id="rId10"/>
    <p:sldId id="855" r:id="rId11"/>
    <p:sldId id="879" r:id="rId12"/>
    <p:sldId id="858" r:id="rId13"/>
    <p:sldId id="859" r:id="rId14"/>
    <p:sldId id="860" r:id="rId15"/>
    <p:sldId id="861" r:id="rId16"/>
    <p:sldId id="862" r:id="rId17"/>
    <p:sldId id="863" r:id="rId18"/>
    <p:sldId id="864" r:id="rId19"/>
    <p:sldId id="865" r:id="rId20"/>
    <p:sldId id="880" r:id="rId21"/>
    <p:sldId id="867" r:id="rId22"/>
    <p:sldId id="868" r:id="rId23"/>
    <p:sldId id="881" r:id="rId24"/>
    <p:sldId id="870" r:id="rId25"/>
    <p:sldId id="871" r:id="rId26"/>
    <p:sldId id="872" r:id="rId27"/>
    <p:sldId id="882" r:id="rId28"/>
    <p:sldId id="874" r:id="rId29"/>
    <p:sldId id="875" r:id="rId30"/>
    <p:sldId id="876" r:id="rId31"/>
    <p:sldId id="877" r:id="rId32"/>
    <p:sldId id="890" r:id="rId33"/>
    <p:sldId id="891" r:id="rId34"/>
    <p:sldId id="892" r:id="rId35"/>
    <p:sldId id="883" r:id="rId36"/>
    <p:sldId id="885" r:id="rId37"/>
    <p:sldId id="886" r:id="rId38"/>
    <p:sldId id="887" r:id="rId39"/>
    <p:sldId id="888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16 – File I/O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There are two ways we know of to remove whitespace from a string</a:t>
            </a:r>
          </a:p>
          <a:p>
            <a:pPr lvl="3"/>
            <a:endParaRPr lang="en-US" dirty="0"/>
          </a:p>
          <a:p>
            <a:r>
              <a:rPr lang="en-US" sz="2800" dirty="0" smtClean="0"/>
              <a:t>Slicing can be used to remove just the newline at the end of a line</a:t>
            </a:r>
            <a:r>
              <a:rPr lang="en-US" sz="2800" dirty="0"/>
              <a:t> </a:t>
            </a:r>
            <a:r>
              <a:rPr lang="en-US" sz="2800" dirty="0" smtClean="0"/>
              <a:t>that we have read in from a file: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myLineWithoutNewline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sz="2800" dirty="0" smtClean="0"/>
              <a:t> function removes all leading and trailing whitespace (tabs, spaces, newlines) from a string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withoutWhitespace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5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break a string into individual pieces</a:t>
            </a:r>
          </a:p>
          <a:p>
            <a:pPr lvl="1"/>
            <a:r>
              <a:rPr lang="en-US" sz="3200" dirty="0" smtClean="0"/>
              <a:t>That you can then loop over!</a:t>
            </a:r>
          </a:p>
          <a:p>
            <a:endParaRPr lang="en-US" dirty="0"/>
          </a:p>
          <a:p>
            <a:r>
              <a:rPr lang="en-US" dirty="0" smtClean="0"/>
              <a:t>The function is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and it has two ways it can be used:</a:t>
            </a:r>
          </a:p>
          <a:p>
            <a:pPr lvl="1"/>
            <a:r>
              <a:rPr lang="en-US" sz="3200" dirty="0" smtClean="0"/>
              <a:t>Break the string up by its whitespace</a:t>
            </a:r>
          </a:p>
          <a:p>
            <a:pPr lvl="1"/>
            <a:r>
              <a:rPr lang="en-US" sz="3200" dirty="0" smtClean="0"/>
              <a:t>Break the string up by a specific character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no arguments will </a:t>
            </a:r>
            <a:br>
              <a:rPr lang="en-US" dirty="0" smtClean="0"/>
            </a:br>
            <a:r>
              <a:rPr lang="en-US" dirty="0" smtClean="0"/>
              <a:t>split on all of the whitespace in a string</a:t>
            </a:r>
          </a:p>
          <a:p>
            <a:pPr lvl="1"/>
            <a:r>
              <a:rPr lang="en-US" sz="3200" dirty="0" smtClean="0"/>
              <a:t>Even the “interior” whitespace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 = "hello world this is my song\n"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'world', 'this', 'is', 'my', 'song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love\t\t\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nwhitespace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['I', 'love', 'whitespace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4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9232" y="5965838"/>
            <a:ext cx="568756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it didn’t remove the whitespace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3385286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885944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6183350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85634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flipH="1">
            <a:off x="249779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2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/>
              <a:t>Split </a:t>
            </a:r>
            <a:r>
              <a:rPr lang="en-US" dirty="0" smtClean="0"/>
              <a:t>this </a:t>
            </a:r>
            <a:r>
              <a:rPr lang="en-US" dirty="0"/>
              <a:t>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Split this string on the double t’s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9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4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Splitting a string creates a list of smaller strings</a:t>
            </a:r>
          </a:p>
          <a:p>
            <a:pPr lvl="3"/>
            <a:endParaRPr lang="en-US" dirty="0"/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with a split string, we can iterate over each word (or token) in the string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919163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piece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9191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 with each piece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how ill are all of your llamas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?"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token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are ay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of your y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yamas?y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29968" y="5456467"/>
            <a:ext cx="6656832" cy="6617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remember,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makes the list</a:t>
            </a:r>
          </a:p>
          <a:p>
            <a:pPr algn="ctr"/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4069628"/>
            <a:ext cx="44317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append a “y” to the front and end of each list element, then print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01184" y="3350250"/>
            <a:ext cx="1328928" cy="7828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7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Escape sequences</a:t>
            </a:r>
          </a:p>
          <a:p>
            <a:pPr lvl="1"/>
            <a:r>
              <a:rPr lang="en-US" sz="3200" dirty="0" smtClean="0"/>
              <a:t>Uses a backslash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3200" dirty="0" smtClean="0"/>
              <a:t>)</a:t>
            </a:r>
          </a:p>
          <a:p>
            <a:r>
              <a:rPr lang="en-US" sz="3600" dirty="0" smtClean="0"/>
              <a:t>File I/O</a:t>
            </a:r>
          </a:p>
          <a:p>
            <a:pPr lvl="1"/>
            <a:r>
              <a:rPr lang="en-US" sz="3200" dirty="0" err="1" smtClean="0"/>
              <a:t>Input/Output</a:t>
            </a:r>
            <a:endParaRPr lang="en-US" sz="3200" dirty="0" smtClean="0"/>
          </a:p>
          <a:p>
            <a:pPr lvl="1"/>
            <a:r>
              <a:rPr lang="en-US" sz="3200" dirty="0" smtClean="0"/>
              <a:t>How to open a file</a:t>
            </a:r>
          </a:p>
          <a:p>
            <a:pPr lvl="2"/>
            <a:r>
              <a:rPr lang="en-US" sz="3200" dirty="0" smtClean="0"/>
              <a:t>For reading or writing</a:t>
            </a:r>
          </a:p>
          <a:p>
            <a:pPr lvl="1"/>
            <a:r>
              <a:rPr lang="en-US" sz="3200" dirty="0" smtClean="0"/>
              <a:t>How to read lines from a file</a:t>
            </a:r>
            <a:endParaRPr lang="en-US" sz="3200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0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Joining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a list of strings back together!</a:t>
            </a:r>
          </a:p>
          <a:p>
            <a:pPr lvl="1"/>
            <a:r>
              <a:rPr lang="en-US" sz="3200" dirty="0" smtClean="0"/>
              <a:t>The syntax is very different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r>
              <a:rPr lang="en-US" sz="3200" dirty="0" smtClean="0"/>
              <a:t>And it only works on a list of </a:t>
            </a:r>
            <a:r>
              <a:rPr lang="en-US" sz="3200" u="sng" dirty="0" smtClean="0"/>
              <a:t>strings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X".join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list_of_strings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93570" y="5928761"/>
            <a:ext cx="641307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delimiter (what we will use to join the strings)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028" y="4932721"/>
            <a:ext cx="144483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912" y="4988667"/>
            <a:ext cx="54376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of strings we want to join together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962307" y="4218240"/>
            <a:ext cx="422481" cy="1006481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8928" y="4510240"/>
            <a:ext cx="0" cy="14185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4323786" y="3148314"/>
            <a:ext cx="422481" cy="3146336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5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['Alice', 'Bob',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'Carl', 'Dana',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'Eve']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"_".join(names)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Alice_Bob_Carl_Dana_Eve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use more than one character as our delimiter if we want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 &lt;3 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'Alice &lt;3 Bob &lt;3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Carl &lt;3 Dana &lt;3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Eve'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(Formatted)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b="1" i="1" dirty="0" smtClean="0"/>
              <a:t>Known input </a:t>
            </a:r>
            <a:r>
              <a:rPr lang="en-US" dirty="0" smtClean="0"/>
              <a:t>means that we know how the data inside a file will be formatted (laid out)</a:t>
            </a:r>
          </a:p>
          <a:p>
            <a:pPr lvl="3"/>
            <a:endParaRPr lang="en-US" dirty="0"/>
          </a:p>
          <a:p>
            <a:r>
              <a:rPr lang="en-US" dirty="0" smtClean="0"/>
              <a:t>For example, in workerHours.txt, we have:</a:t>
            </a:r>
          </a:p>
          <a:p>
            <a:pPr lvl="1"/>
            <a:r>
              <a:rPr lang="en-US" dirty="0" smtClean="0"/>
              <a:t>The employee ID number</a:t>
            </a:r>
          </a:p>
          <a:p>
            <a:pPr lvl="1"/>
            <a:r>
              <a:rPr lang="en-US" dirty="0" smtClean="0"/>
              <a:t>The employee’s name</a:t>
            </a:r>
          </a:p>
          <a:p>
            <a:pPr lvl="1"/>
            <a:r>
              <a:rPr lang="en-US" dirty="0" smtClean="0"/>
              <a:t>The hours worked</a:t>
            </a:r>
            <a:br>
              <a:rPr lang="en-US" dirty="0" smtClean="0"/>
            </a:br>
            <a:r>
              <a:rPr lang="en-US" dirty="0" smtClean="0"/>
              <a:t>over five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0352" y="5176834"/>
            <a:ext cx="4669536" cy="12157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workerHours.txt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123 Suzy 9.5 8.1 7.6 3.1 3.2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456 Brad 7.0 9.6 6.5 4.9 </a:t>
            </a:r>
            <a:r>
              <a:rPr lang="nb-NO" altLang="en-US" sz="2000" dirty="0" smtClean="0">
                <a:latin typeface="Courier New" pitchFamily="49" charset="0"/>
              </a:rPr>
              <a:t>8.8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 smtClean="0">
                <a:latin typeface="Courier New" pitchFamily="49" charset="0"/>
              </a:rPr>
              <a:t>789 Jenn 8.0 8.0 8.0 8.0 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58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If we know what the input will look like, we can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them directly into different variables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var1, var2, var3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threePartString.split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5072" y="4391677"/>
            <a:ext cx="376732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all of the variables we want to split the string into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1476" y="4391677"/>
            <a:ext cx="3511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string whose input we know, and are splitting 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228085" y="2754898"/>
            <a:ext cx="422481" cy="285107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5726067" y="2778156"/>
            <a:ext cx="422481" cy="280455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5157" y="5295826"/>
            <a:ext cx="4048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can have as many different variables as we want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559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 = "Jessica 31 647.28"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name, age, money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'Jessica'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float(money)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647.28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12223" y="5521146"/>
            <a:ext cx="494032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may want to convert some of them to something that’s not 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44040" y="4553787"/>
            <a:ext cx="810768" cy="99966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411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 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8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function to write is called?</a:t>
            </a:r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dirty="0"/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84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770141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5004803"/>
            <a:ext cx="4340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1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and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5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7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dirty="0" smtClean="0"/>
              <a:t>) characters it has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8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88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7 is/was due Wednesday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Project 1 comes out this week</a:t>
            </a:r>
          </a:p>
          <a:p>
            <a:r>
              <a:rPr lang="en-US" dirty="0" smtClean="0"/>
              <a:t>It will be difficult</a:t>
            </a:r>
          </a:p>
          <a:p>
            <a:pPr lvl="1"/>
            <a:r>
              <a:rPr lang="en-US" dirty="0" smtClean="0"/>
              <a:t>No collaboration allowed!</a:t>
            </a:r>
          </a:p>
          <a:p>
            <a:pPr lvl="1"/>
            <a:r>
              <a:rPr lang="en-US" dirty="0" smtClean="0"/>
              <a:t>Start early!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Survey #2 will also come out this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9294" cy="4156799"/>
          </a:xfrm>
        </p:spPr>
        <p:txBody>
          <a:bodyPr/>
          <a:lstStyle/>
          <a:p>
            <a:r>
              <a:rPr lang="en-US" dirty="0"/>
              <a:t>Update the Jabberwocky code to find the </a:t>
            </a:r>
            <a:r>
              <a:rPr lang="en-US" i="1" dirty="0"/>
              <a:t>shortest </a:t>
            </a:r>
            <a:r>
              <a:rPr lang="en-US" dirty="0"/>
              <a:t>line instead – think carefully about what you should initialize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shortest</a:t>
            </a:r>
            <a:r>
              <a:rPr lang="en-US" dirty="0"/>
              <a:t>” to be.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Write code that opens a file and prints out </a:t>
            </a:r>
            <a:r>
              <a:rPr lang="en-US" i="1" dirty="0" smtClean="0"/>
              <a:t>every other </a:t>
            </a:r>
            <a:r>
              <a:rPr lang="en-US" dirty="0" smtClean="0"/>
              <a:t>line, starting with the first line.</a:t>
            </a:r>
          </a:p>
          <a:p>
            <a:pPr lvl="1"/>
            <a:r>
              <a:rPr lang="en-US" dirty="0" smtClean="0"/>
              <a:t>Think carefully about what method you use </a:t>
            </a:r>
            <a:br>
              <a:rPr lang="en-US" dirty="0" smtClean="0"/>
            </a:br>
            <a:r>
              <a:rPr lang="en-US" dirty="0" smtClean="0"/>
              <a:t>for reading in the lines of the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1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Remember our grocery list program?</a:t>
            </a:r>
            <a:endParaRPr lang="en-US" dirty="0"/>
          </a:p>
          <a:p>
            <a:r>
              <a:rPr lang="en-US" dirty="0" smtClean="0"/>
              <a:t>At the end of our program, the user has added all of their items to the list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Write the contents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dirty="0" smtClean="0"/>
              <a:t> to a file</a:t>
            </a:r>
          </a:p>
          <a:p>
            <a:pPr lvl="1"/>
            <a:r>
              <a:rPr lang="en-US" sz="3200" dirty="0" smtClean="0"/>
              <a:t>Don’t forget to open and close the file!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8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code above this populates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open file for writing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"groceries.txt"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print each item, plus a newline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close file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gFile.close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79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File: Newlines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we need a newline in our example?</a:t>
            </a:r>
          </a:p>
          <a:p>
            <a:pPr lvl="3"/>
            <a:endParaRPr lang="en-US" dirty="0"/>
          </a:p>
          <a:p>
            <a:r>
              <a:rPr lang="en-US" dirty="0" smtClean="0"/>
              <a:t>Without it, our file looks like this: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durianscoconutlimecoke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 smtClean="0"/>
              <a:t>But with it, each item is on a separate line: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durians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coconut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lime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coke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77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review how to open and read from a file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how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function</a:t>
            </a:r>
          </a:p>
          <a:p>
            <a:pPr lvl="1"/>
            <a:r>
              <a:rPr lang="en-US" sz="3200" dirty="0" smtClean="0"/>
              <a:t>To break a string into tokens</a:t>
            </a:r>
          </a:p>
          <a:p>
            <a:pPr lvl="1"/>
            <a:r>
              <a:rPr lang="en-US" sz="3200" dirty="0" smtClean="0"/>
              <a:t>And to learn the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3200" dirty="0" smtClean="0"/>
              <a:t> function</a:t>
            </a:r>
          </a:p>
          <a:p>
            <a:r>
              <a:rPr lang="en-US" dirty="0" smtClean="0"/>
              <a:t>To get more practice with File I/O</a:t>
            </a:r>
          </a:p>
          <a:p>
            <a:r>
              <a:rPr lang="en-US" dirty="0" smtClean="0"/>
              <a:t>To cover the different ways to write to a file</a:t>
            </a:r>
            <a:endParaRPr lang="en-US" dirty="0"/>
          </a:p>
          <a:p>
            <a:r>
              <a:rPr lang="en-US" dirty="0" smtClean="0"/>
              <a:t>To learn how to close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9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from Last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7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17904" y="4253732"/>
            <a:ext cx="26761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filename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5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92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14707</TotalTime>
  <Words>1763</Words>
  <Application>Microsoft Office PowerPoint</Application>
  <PresentationFormat>On-screen Show (4:3)</PresentationFormat>
  <Paragraphs>363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16 – File I/O (continued)</vt:lpstr>
      <vt:lpstr>Last Class We Covered</vt:lpstr>
      <vt:lpstr>Any Questions from Last Time?</vt:lpstr>
      <vt:lpstr>Today’s Objectives</vt:lpstr>
      <vt:lpstr>Review from Last Class</vt:lpstr>
      <vt:lpstr>Using open()</vt:lpstr>
      <vt:lpstr>Using open()</vt:lpstr>
      <vt:lpstr>Three Ways to Read a File</vt:lpstr>
      <vt:lpstr>Three Ways to Read a File</vt:lpstr>
      <vt:lpstr>Whitespace</vt:lpstr>
      <vt:lpstr>String Splitting</vt:lpstr>
      <vt:lpstr>String Splitting</vt:lpstr>
      <vt:lpstr>Splitting by Whitespace</vt:lpstr>
      <vt:lpstr>Splitting by Specific Character</vt:lpstr>
      <vt:lpstr>Splitting by Specific Character</vt:lpstr>
      <vt:lpstr>Practice: Splitting</vt:lpstr>
      <vt:lpstr>Practice: Splitting</vt:lpstr>
      <vt:lpstr>Looping over Split Strings</vt:lpstr>
      <vt:lpstr>Example: Looping over Split Strings</vt:lpstr>
      <vt:lpstr>String Joining</vt:lpstr>
      <vt:lpstr>Joining Strings</vt:lpstr>
      <vt:lpstr>Example: Joining Strings</vt:lpstr>
      <vt:lpstr>Splitting into Variables</vt:lpstr>
      <vt:lpstr>Known (Formatted) Input</vt:lpstr>
      <vt:lpstr>Splitting into Variables</vt:lpstr>
      <vt:lpstr>Example: Splitting into Variables</vt:lpstr>
      <vt:lpstr>Writing to Files</vt:lpstr>
      <vt:lpstr>Opening a File for Writing</vt:lpstr>
      <vt:lpstr>Writing to a File</vt:lpstr>
      <vt:lpstr>Word of Caution</vt:lpstr>
      <vt:lpstr>Closing a File</vt:lpstr>
      <vt:lpstr>Time for…</vt:lpstr>
      <vt:lpstr>deSpacing</vt:lpstr>
      <vt:lpstr>deSpacing: Output</vt:lpstr>
      <vt:lpstr>Announcements</vt:lpstr>
      <vt:lpstr>Practice Problems</vt:lpstr>
      <vt:lpstr>Exercise: Writing to a File</vt:lpstr>
      <vt:lpstr>Solution: Writing to a File</vt:lpstr>
      <vt:lpstr>Writing to a File: Newlines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241</cp:revision>
  <dcterms:created xsi:type="dcterms:W3CDTF">2014-05-05T14:25:42Z</dcterms:created>
  <dcterms:modified xsi:type="dcterms:W3CDTF">2016-11-03T18:49:46Z</dcterms:modified>
</cp:coreProperties>
</file>